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0" r:id="rId6"/>
    <p:sldId id="261" r:id="rId7"/>
    <p:sldId id="262" r:id="rId8"/>
    <p:sldId id="263" r:id="rId9"/>
    <p:sldId id="265"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770"/>
    <p:restoredTop sz="96208"/>
  </p:normalViewPr>
  <p:slideViewPr>
    <p:cSldViewPr snapToGrid="0" snapToObjects="1">
      <p:cViewPr varScale="1">
        <p:scale>
          <a:sx n="160" d="100"/>
          <a:sy n="160" d="100"/>
        </p:scale>
        <p:origin x="32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JPG>
</file>

<file path=ppt/media/image11.JPG>
</file>

<file path=ppt/media/image12.JPG>
</file>

<file path=ppt/media/image13.JPG>
</file>

<file path=ppt/media/image14.JPG>
</file>

<file path=ppt/media/image15.JPG>
</file>

<file path=ppt/media/image16.jpg>
</file>

<file path=ppt/media/image2.png>
</file>

<file path=ppt/media/image3.png>
</file>

<file path=ppt/media/image4.png>
</file>

<file path=ppt/media/image5.JPG>
</file>

<file path=ppt/media/image6.JP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204329B8-8CF9-924F-BF33-D80645F14289}" type="datetimeFigureOut">
              <a:rPr lang="en-US" smtClean="0"/>
              <a:t>11/2/20</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31CE2927-4C49-9749-8184-85A8DC64DF1B}" type="slidenum">
              <a:rPr lang="en-US" smtClean="0"/>
              <a:t>‹#›</a:t>
            </a:fld>
            <a:endParaRPr lang="en-US"/>
          </a:p>
        </p:txBody>
      </p:sp>
    </p:spTree>
    <p:extLst>
      <p:ext uri="{BB962C8B-B14F-4D97-AF65-F5344CB8AC3E}">
        <p14:creationId xmlns:p14="http://schemas.microsoft.com/office/powerpoint/2010/main" val="384342778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04329B8-8CF9-924F-BF33-D80645F14289}" type="datetimeFigureOut">
              <a:rPr lang="en-US" smtClean="0"/>
              <a:t>11/2/20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1CE2927-4C49-9749-8184-85A8DC64DF1B}" type="slidenum">
              <a:rPr lang="en-US" smtClean="0"/>
              <a:t>‹#›</a:t>
            </a:fld>
            <a:endParaRPr lang="en-US"/>
          </a:p>
        </p:txBody>
      </p:sp>
    </p:spTree>
    <p:extLst>
      <p:ext uri="{BB962C8B-B14F-4D97-AF65-F5344CB8AC3E}">
        <p14:creationId xmlns:p14="http://schemas.microsoft.com/office/powerpoint/2010/main" val="21275478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04329B8-8CF9-924F-BF33-D80645F14289}" type="datetimeFigureOut">
              <a:rPr lang="en-US" smtClean="0"/>
              <a:t>11/2/20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CE2927-4C49-9749-8184-85A8DC64DF1B}" type="slidenum">
              <a:rPr lang="en-US" smtClean="0"/>
              <a:t>‹#›</a:t>
            </a:fld>
            <a:endParaRPr lang="en-US"/>
          </a:p>
        </p:txBody>
      </p:sp>
    </p:spTree>
    <p:extLst>
      <p:ext uri="{BB962C8B-B14F-4D97-AF65-F5344CB8AC3E}">
        <p14:creationId xmlns:p14="http://schemas.microsoft.com/office/powerpoint/2010/main" val="5237260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04329B8-8CF9-924F-BF33-D80645F14289}" type="datetimeFigureOut">
              <a:rPr lang="en-US" smtClean="0"/>
              <a:t>11/2/20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CE2927-4C49-9749-8184-85A8DC64DF1B}" type="slidenum">
              <a:rPr lang="en-US" smtClean="0"/>
              <a:t>‹#›</a:t>
            </a:fld>
            <a:endParaRPr lang="en-US"/>
          </a:p>
        </p:txBody>
      </p:sp>
    </p:spTree>
    <p:extLst>
      <p:ext uri="{BB962C8B-B14F-4D97-AF65-F5344CB8AC3E}">
        <p14:creationId xmlns:p14="http://schemas.microsoft.com/office/powerpoint/2010/main" val="14763050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04329B8-8CF9-924F-BF33-D80645F14289}" type="datetimeFigureOut">
              <a:rPr lang="en-US" smtClean="0"/>
              <a:t>11/2/20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CE2927-4C49-9749-8184-85A8DC64DF1B}" type="slidenum">
              <a:rPr lang="en-US" smtClean="0"/>
              <a:t>‹#›</a:t>
            </a:fld>
            <a:endParaRPr lang="en-US"/>
          </a:p>
        </p:txBody>
      </p:sp>
    </p:spTree>
    <p:extLst>
      <p:ext uri="{BB962C8B-B14F-4D97-AF65-F5344CB8AC3E}">
        <p14:creationId xmlns:p14="http://schemas.microsoft.com/office/powerpoint/2010/main" val="40701931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04329B8-8CF9-924F-BF33-D80645F14289}" type="datetimeFigureOut">
              <a:rPr lang="en-US" smtClean="0"/>
              <a:t>11/2/20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CE2927-4C49-9749-8184-85A8DC64DF1B}" type="slidenum">
              <a:rPr lang="en-US" smtClean="0"/>
              <a:t>‹#›</a:t>
            </a:fld>
            <a:endParaRPr lang="en-US"/>
          </a:p>
        </p:txBody>
      </p:sp>
    </p:spTree>
    <p:extLst>
      <p:ext uri="{BB962C8B-B14F-4D97-AF65-F5344CB8AC3E}">
        <p14:creationId xmlns:p14="http://schemas.microsoft.com/office/powerpoint/2010/main" val="5602005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04329B8-8CF9-924F-BF33-D80645F14289}" type="datetimeFigureOut">
              <a:rPr lang="en-US" smtClean="0"/>
              <a:t>11/2/20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CE2927-4C49-9749-8184-85A8DC64DF1B}" type="slidenum">
              <a:rPr lang="en-US" smtClean="0"/>
              <a:t>‹#›</a:t>
            </a:fld>
            <a:endParaRPr lang="en-US"/>
          </a:p>
        </p:txBody>
      </p:sp>
    </p:spTree>
    <p:extLst>
      <p:ext uri="{BB962C8B-B14F-4D97-AF65-F5344CB8AC3E}">
        <p14:creationId xmlns:p14="http://schemas.microsoft.com/office/powerpoint/2010/main" val="15957852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04329B8-8CF9-924F-BF33-D80645F14289}" type="datetimeFigureOut">
              <a:rPr lang="en-US" smtClean="0"/>
              <a:t>11/2/20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CE2927-4C49-9749-8184-85A8DC64DF1B}" type="slidenum">
              <a:rPr lang="en-US" smtClean="0"/>
              <a:t>‹#›</a:t>
            </a:fld>
            <a:endParaRPr lang="en-US"/>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18862119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04329B8-8CF9-924F-BF33-D80645F14289}" type="datetimeFigureOut">
              <a:rPr lang="en-US" smtClean="0"/>
              <a:t>11/2/20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CE2927-4C49-9749-8184-85A8DC64DF1B}" type="slidenum">
              <a:rPr lang="en-US" smtClean="0"/>
              <a:t>‹#›</a:t>
            </a:fld>
            <a:endParaRPr lang="en-US"/>
          </a:p>
        </p:txBody>
      </p:sp>
    </p:spTree>
    <p:extLst>
      <p:ext uri="{BB962C8B-B14F-4D97-AF65-F5344CB8AC3E}">
        <p14:creationId xmlns:p14="http://schemas.microsoft.com/office/powerpoint/2010/main" val="30118068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04329B8-8CF9-924F-BF33-D80645F14289}" type="datetimeFigureOut">
              <a:rPr lang="en-US" smtClean="0"/>
              <a:t>11/2/20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CE2927-4C49-9749-8184-85A8DC64DF1B}" type="slidenum">
              <a:rPr lang="en-US" smtClean="0"/>
              <a:t>‹#›</a:t>
            </a:fld>
            <a:endParaRPr lang="en-US"/>
          </a:p>
        </p:txBody>
      </p:sp>
    </p:spTree>
    <p:extLst>
      <p:ext uri="{BB962C8B-B14F-4D97-AF65-F5344CB8AC3E}">
        <p14:creationId xmlns:p14="http://schemas.microsoft.com/office/powerpoint/2010/main" val="1969427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04329B8-8CF9-924F-BF33-D80645F14289}" type="datetimeFigureOut">
              <a:rPr lang="en-US" smtClean="0"/>
              <a:t>11/2/20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CE2927-4C49-9749-8184-85A8DC64DF1B}" type="slidenum">
              <a:rPr lang="en-US" smtClean="0"/>
              <a:t>‹#›</a:t>
            </a:fld>
            <a:endParaRPr lang="en-US"/>
          </a:p>
        </p:txBody>
      </p:sp>
    </p:spTree>
    <p:extLst>
      <p:ext uri="{BB962C8B-B14F-4D97-AF65-F5344CB8AC3E}">
        <p14:creationId xmlns:p14="http://schemas.microsoft.com/office/powerpoint/2010/main" val="14289753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04329B8-8CF9-924F-BF33-D80645F14289}" type="datetimeFigureOut">
              <a:rPr lang="en-US" smtClean="0"/>
              <a:t>11/2/20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1CE2927-4C49-9749-8184-85A8DC64DF1B}" type="slidenum">
              <a:rPr lang="en-US" smtClean="0"/>
              <a:t>‹#›</a:t>
            </a:fld>
            <a:endParaRPr lang="en-US"/>
          </a:p>
        </p:txBody>
      </p:sp>
    </p:spTree>
    <p:extLst>
      <p:ext uri="{BB962C8B-B14F-4D97-AF65-F5344CB8AC3E}">
        <p14:creationId xmlns:p14="http://schemas.microsoft.com/office/powerpoint/2010/main" val="30466482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04329B8-8CF9-924F-BF33-D80645F14289}" type="datetimeFigureOut">
              <a:rPr lang="en-US" smtClean="0"/>
              <a:t>11/2/20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1CE2927-4C49-9749-8184-85A8DC64DF1B}" type="slidenum">
              <a:rPr lang="en-US" smtClean="0"/>
              <a:t>‹#›</a:t>
            </a:fld>
            <a:endParaRPr lang="en-US"/>
          </a:p>
        </p:txBody>
      </p:sp>
    </p:spTree>
    <p:extLst>
      <p:ext uri="{BB962C8B-B14F-4D97-AF65-F5344CB8AC3E}">
        <p14:creationId xmlns:p14="http://schemas.microsoft.com/office/powerpoint/2010/main" val="10734412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04329B8-8CF9-924F-BF33-D80645F14289}" type="datetimeFigureOut">
              <a:rPr lang="en-US" smtClean="0"/>
              <a:t>11/2/20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1CE2927-4C49-9749-8184-85A8DC64DF1B}" type="slidenum">
              <a:rPr lang="en-US" smtClean="0"/>
              <a:t>‹#›</a:t>
            </a:fld>
            <a:endParaRPr lang="en-US"/>
          </a:p>
        </p:txBody>
      </p:sp>
    </p:spTree>
    <p:extLst>
      <p:ext uri="{BB962C8B-B14F-4D97-AF65-F5344CB8AC3E}">
        <p14:creationId xmlns:p14="http://schemas.microsoft.com/office/powerpoint/2010/main" val="39718658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204329B8-8CF9-924F-BF33-D80645F14289}" type="datetimeFigureOut">
              <a:rPr lang="en-US" smtClean="0"/>
              <a:t>11/2/20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1CE2927-4C49-9749-8184-85A8DC64DF1B}" type="slidenum">
              <a:rPr lang="en-US" smtClean="0"/>
              <a:t>‹#›</a:t>
            </a:fld>
            <a:endParaRPr lang="en-US"/>
          </a:p>
        </p:txBody>
      </p:sp>
    </p:spTree>
    <p:extLst>
      <p:ext uri="{BB962C8B-B14F-4D97-AF65-F5344CB8AC3E}">
        <p14:creationId xmlns:p14="http://schemas.microsoft.com/office/powerpoint/2010/main" val="2732448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04329B8-8CF9-924F-BF33-D80645F14289}" type="datetimeFigureOut">
              <a:rPr lang="en-US" smtClean="0"/>
              <a:t>11/2/20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1CE2927-4C49-9749-8184-85A8DC64DF1B}" type="slidenum">
              <a:rPr lang="en-US" smtClean="0"/>
              <a:t>‹#›</a:t>
            </a:fld>
            <a:endParaRPr lang="en-US"/>
          </a:p>
        </p:txBody>
      </p:sp>
    </p:spTree>
    <p:extLst>
      <p:ext uri="{BB962C8B-B14F-4D97-AF65-F5344CB8AC3E}">
        <p14:creationId xmlns:p14="http://schemas.microsoft.com/office/powerpoint/2010/main" val="22120899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04329B8-8CF9-924F-BF33-D80645F14289}" type="datetimeFigureOut">
              <a:rPr lang="en-US" smtClean="0"/>
              <a:t>11/2/20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1CE2927-4C49-9749-8184-85A8DC64DF1B}" type="slidenum">
              <a:rPr lang="en-US" smtClean="0"/>
              <a:t>‹#›</a:t>
            </a:fld>
            <a:endParaRPr lang="en-US"/>
          </a:p>
        </p:txBody>
      </p:sp>
    </p:spTree>
    <p:extLst>
      <p:ext uri="{BB962C8B-B14F-4D97-AF65-F5344CB8AC3E}">
        <p14:creationId xmlns:p14="http://schemas.microsoft.com/office/powerpoint/2010/main" val="42767510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04329B8-8CF9-924F-BF33-D80645F14289}" type="datetimeFigureOut">
              <a:rPr lang="en-US" smtClean="0"/>
              <a:t>11/2/20</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1CE2927-4C49-9749-8184-85A8DC64DF1B}" type="slidenum">
              <a:rPr lang="en-US" smtClean="0"/>
              <a:t>‹#›</a:t>
            </a:fld>
            <a:endParaRPr lang="en-US"/>
          </a:p>
        </p:txBody>
      </p:sp>
    </p:spTree>
    <p:extLst>
      <p:ext uri="{BB962C8B-B14F-4D97-AF65-F5344CB8AC3E}">
        <p14:creationId xmlns:p14="http://schemas.microsoft.com/office/powerpoint/2010/main" val="166561772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2.png"/><Relationship Id="rId7" Type="http://schemas.openxmlformats.org/officeDocument/2006/relationships/image" Target="../media/image8.JP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JPG"/><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2.JPG"/><Relationship Id="rId4" Type="http://schemas.openxmlformats.org/officeDocument/2006/relationships/image" Target="../media/image11.JPG"/></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12780-5882-984D-AF11-15CE2F9193AB}"/>
              </a:ext>
            </a:extLst>
          </p:cNvPr>
          <p:cNvSpPr>
            <a:spLocks noGrp="1"/>
          </p:cNvSpPr>
          <p:nvPr>
            <p:ph type="ctrTitle"/>
          </p:nvPr>
        </p:nvSpPr>
        <p:spPr/>
        <p:txBody>
          <a:bodyPr/>
          <a:lstStyle/>
          <a:p>
            <a:r>
              <a:rPr lang="en-US" dirty="0"/>
              <a:t>02 Nov 2020 – Sprint 05 and Demo day</a:t>
            </a:r>
          </a:p>
        </p:txBody>
      </p:sp>
      <p:sp>
        <p:nvSpPr>
          <p:cNvPr id="3" name="Subtitle 2">
            <a:extLst>
              <a:ext uri="{FF2B5EF4-FFF2-40B4-BE49-F238E27FC236}">
                <a16:creationId xmlns:a16="http://schemas.microsoft.com/office/drawing/2014/main" id="{8532D12A-594D-F546-9FDD-3DE81CE48BF2}"/>
              </a:ext>
            </a:extLst>
          </p:cNvPr>
          <p:cNvSpPr>
            <a:spLocks noGrp="1"/>
          </p:cNvSpPr>
          <p:nvPr>
            <p:ph type="subTitle" idx="1"/>
          </p:nvPr>
        </p:nvSpPr>
        <p:spPr/>
        <p:txBody>
          <a:bodyPr>
            <a:normAutofit fontScale="85000" lnSpcReduction="20000"/>
          </a:bodyPr>
          <a:lstStyle/>
          <a:p>
            <a:r>
              <a:rPr lang="en-US" dirty="0"/>
              <a:t>Logan St. Cyr</a:t>
            </a:r>
          </a:p>
          <a:p>
            <a:r>
              <a:rPr lang="en-US" dirty="0"/>
              <a:t>Justin Figueredo</a:t>
            </a:r>
          </a:p>
          <a:p>
            <a:r>
              <a:rPr lang="en-US" dirty="0"/>
              <a:t>Lucas Nieddu</a:t>
            </a:r>
          </a:p>
          <a:p>
            <a:r>
              <a:rPr lang="en-US" dirty="0"/>
              <a:t>Victoria Crowley</a:t>
            </a:r>
          </a:p>
          <a:p>
            <a:endParaRPr lang="en-US" dirty="0"/>
          </a:p>
        </p:txBody>
      </p:sp>
    </p:spTree>
    <p:extLst>
      <p:ext uri="{BB962C8B-B14F-4D97-AF65-F5344CB8AC3E}">
        <p14:creationId xmlns:p14="http://schemas.microsoft.com/office/powerpoint/2010/main" val="1259029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3905DC-5D69-6441-ADE3-9F6B5E1E5616}"/>
              </a:ext>
            </a:extLst>
          </p:cNvPr>
          <p:cNvSpPr>
            <a:spLocks noGrp="1"/>
          </p:cNvSpPr>
          <p:nvPr>
            <p:ph type="title"/>
          </p:nvPr>
        </p:nvSpPr>
        <p:spPr/>
        <p:txBody>
          <a:bodyPr/>
          <a:lstStyle/>
          <a:p>
            <a:r>
              <a:rPr lang="en-US" dirty="0"/>
              <a:t>What’s Next</a:t>
            </a:r>
          </a:p>
        </p:txBody>
      </p:sp>
      <p:sp>
        <p:nvSpPr>
          <p:cNvPr id="3" name="Content Placeholder 2">
            <a:extLst>
              <a:ext uri="{FF2B5EF4-FFF2-40B4-BE49-F238E27FC236}">
                <a16:creationId xmlns:a16="http://schemas.microsoft.com/office/drawing/2014/main" id="{EDD93660-B154-5648-BEDC-5287FCB4D28D}"/>
              </a:ext>
            </a:extLst>
          </p:cNvPr>
          <p:cNvSpPr>
            <a:spLocks noGrp="1"/>
          </p:cNvSpPr>
          <p:nvPr>
            <p:ph idx="1"/>
          </p:nvPr>
        </p:nvSpPr>
        <p:spPr/>
        <p:txBody>
          <a:bodyPr/>
          <a:lstStyle/>
          <a:p>
            <a:r>
              <a:rPr lang="en-US" dirty="0"/>
              <a:t>Reanalyze link budget </a:t>
            </a:r>
          </a:p>
          <a:p>
            <a:r>
              <a:rPr lang="en-US" dirty="0"/>
              <a:t>Power management integration into the raspberry pi</a:t>
            </a:r>
          </a:p>
          <a:p>
            <a:r>
              <a:rPr lang="en-US" dirty="0"/>
              <a:t>The construction of the aluminum chassis</a:t>
            </a:r>
          </a:p>
          <a:p>
            <a:r>
              <a:rPr lang="en-US" dirty="0"/>
              <a:t>Potential integration of solar panels (will require the integration of the power management tool)</a:t>
            </a:r>
          </a:p>
        </p:txBody>
      </p:sp>
    </p:spTree>
    <p:extLst>
      <p:ext uri="{BB962C8B-B14F-4D97-AF65-F5344CB8AC3E}">
        <p14:creationId xmlns:p14="http://schemas.microsoft.com/office/powerpoint/2010/main" val="1119007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B3092-6286-D749-9F84-5F66C3BD3784}"/>
              </a:ext>
            </a:extLst>
          </p:cNvPr>
          <p:cNvSpPr>
            <a:spLocks noGrp="1"/>
          </p:cNvSpPr>
          <p:nvPr>
            <p:ph type="title"/>
          </p:nvPr>
        </p:nvSpPr>
        <p:spPr/>
        <p:txBody>
          <a:bodyPr/>
          <a:lstStyle/>
          <a:p>
            <a:r>
              <a:rPr lang="en-US" dirty="0"/>
              <a:t>Previous Sprint</a:t>
            </a:r>
          </a:p>
        </p:txBody>
      </p:sp>
      <p:sp>
        <p:nvSpPr>
          <p:cNvPr id="3" name="Content Placeholder 2">
            <a:extLst>
              <a:ext uri="{FF2B5EF4-FFF2-40B4-BE49-F238E27FC236}">
                <a16:creationId xmlns:a16="http://schemas.microsoft.com/office/drawing/2014/main" id="{D53A8A69-36ED-5342-B4C4-EB7682D851EE}"/>
              </a:ext>
            </a:extLst>
          </p:cNvPr>
          <p:cNvSpPr>
            <a:spLocks noGrp="1"/>
          </p:cNvSpPr>
          <p:nvPr>
            <p:ph idx="1"/>
          </p:nvPr>
        </p:nvSpPr>
        <p:spPr/>
        <p:txBody>
          <a:bodyPr/>
          <a:lstStyle/>
          <a:p>
            <a:r>
              <a:rPr lang="en-US" dirty="0"/>
              <a:t>Test, test, test</a:t>
            </a:r>
          </a:p>
          <a:p>
            <a:pPr lvl="1"/>
            <a:r>
              <a:rPr lang="en-US" dirty="0"/>
              <a:t>Temperature testing using dry ice</a:t>
            </a:r>
          </a:p>
          <a:p>
            <a:pPr lvl="1"/>
            <a:r>
              <a:rPr lang="en-US" dirty="0"/>
              <a:t>Challenges with Docker and paired programming</a:t>
            </a:r>
          </a:p>
          <a:p>
            <a:pPr lvl="1"/>
            <a:r>
              <a:rPr lang="en-US" dirty="0"/>
              <a:t>Prototype Chassis construction</a:t>
            </a:r>
          </a:p>
          <a:p>
            <a:pPr lvl="1"/>
            <a:r>
              <a:rPr lang="en-US" dirty="0"/>
              <a:t>Submission of Undergraduate Research Grant</a:t>
            </a:r>
          </a:p>
        </p:txBody>
      </p:sp>
    </p:spTree>
    <p:extLst>
      <p:ext uri="{BB962C8B-B14F-4D97-AF65-F5344CB8AC3E}">
        <p14:creationId xmlns:p14="http://schemas.microsoft.com/office/powerpoint/2010/main" val="39669979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9A29BF-9E48-9743-A00D-16F3B987ED15}"/>
              </a:ext>
            </a:extLst>
          </p:cNvPr>
          <p:cNvSpPr>
            <a:spLocks noGrp="1"/>
          </p:cNvSpPr>
          <p:nvPr>
            <p:ph type="title"/>
          </p:nvPr>
        </p:nvSpPr>
        <p:spPr/>
        <p:txBody>
          <a:bodyPr/>
          <a:lstStyle/>
          <a:p>
            <a:r>
              <a:rPr lang="en-US" dirty="0"/>
              <a:t>Current Sprint</a:t>
            </a:r>
          </a:p>
        </p:txBody>
      </p:sp>
      <p:sp>
        <p:nvSpPr>
          <p:cNvPr id="3" name="Content Placeholder 2">
            <a:extLst>
              <a:ext uri="{FF2B5EF4-FFF2-40B4-BE49-F238E27FC236}">
                <a16:creationId xmlns:a16="http://schemas.microsoft.com/office/drawing/2014/main" id="{F67D3B33-876F-AE42-8ECA-EE4E53083C14}"/>
              </a:ext>
            </a:extLst>
          </p:cNvPr>
          <p:cNvSpPr>
            <a:spLocks noGrp="1"/>
          </p:cNvSpPr>
          <p:nvPr>
            <p:ph idx="1"/>
          </p:nvPr>
        </p:nvSpPr>
        <p:spPr/>
        <p:txBody>
          <a:bodyPr/>
          <a:lstStyle/>
          <a:p>
            <a:r>
              <a:rPr lang="en-US" dirty="0"/>
              <a:t>Goals: </a:t>
            </a:r>
          </a:p>
          <a:p>
            <a:pPr lvl="1"/>
            <a:r>
              <a:rPr lang="en-US" dirty="0"/>
              <a:t>Integrate all sensors to include GPS, altitude, pressure, and internal temperature</a:t>
            </a:r>
            <a:endParaRPr lang="en-US" sz="1500" dirty="0"/>
          </a:p>
          <a:p>
            <a:pPr lvl="1"/>
            <a:r>
              <a:rPr lang="en-US" dirty="0"/>
              <a:t>Test all components to ensure that the packets of data are sent over a small distance before the actual launch date</a:t>
            </a:r>
            <a:endParaRPr lang="en-US" sz="1500" dirty="0"/>
          </a:p>
          <a:p>
            <a:pPr lvl="1"/>
            <a:r>
              <a:rPr lang="en-US" dirty="0"/>
              <a:t>Pass the inspection initiated by Randy Owen, AES department, and the EOSS team</a:t>
            </a:r>
          </a:p>
          <a:p>
            <a:pPr lvl="1"/>
            <a:r>
              <a:rPr lang="en-US" dirty="0"/>
              <a:t>Battery test payload for the total launch time and test</a:t>
            </a:r>
          </a:p>
          <a:p>
            <a:r>
              <a:rPr lang="en-US" sz="1700" dirty="0"/>
              <a:t>Deliverables:</a:t>
            </a:r>
          </a:p>
          <a:p>
            <a:pPr lvl="1"/>
            <a:r>
              <a:rPr lang="en-US" dirty="0"/>
              <a:t>MAJOR PRIORITY: Deliver a completed payload to Randy Owen before the launch date to pass inspection </a:t>
            </a:r>
            <a:endParaRPr lang="en-US" sz="1500" i="1" dirty="0"/>
          </a:p>
          <a:p>
            <a:pPr lvl="1"/>
            <a:r>
              <a:rPr lang="en-US" dirty="0"/>
              <a:t>MINOR PRIORITY: Integrate all sensors, calculate the azimuth and distance allowed by the link budget and power supplied to both the antenna and the payload</a:t>
            </a:r>
            <a:endParaRPr lang="en-US" sz="1500" i="1" dirty="0"/>
          </a:p>
          <a:p>
            <a:endParaRPr lang="en-US" sz="1700" dirty="0"/>
          </a:p>
          <a:p>
            <a:pPr lvl="1"/>
            <a:endParaRPr lang="en-US" dirty="0"/>
          </a:p>
        </p:txBody>
      </p:sp>
    </p:spTree>
    <p:extLst>
      <p:ext uri="{BB962C8B-B14F-4D97-AF65-F5344CB8AC3E}">
        <p14:creationId xmlns:p14="http://schemas.microsoft.com/office/powerpoint/2010/main" val="15224739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16" name="Picture 9">
            <a:extLst>
              <a:ext uri="{FF2B5EF4-FFF2-40B4-BE49-F238E27FC236}">
                <a16:creationId xmlns:a16="http://schemas.microsoft.com/office/drawing/2014/main" id="{CBECFFDC-94DB-4DA3-94FE-22FEDDA8FA3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0301AF93-D02B-E24D-BC31-872BB625C574}"/>
              </a:ext>
            </a:extLst>
          </p:cNvPr>
          <p:cNvSpPr>
            <a:spLocks noGrp="1"/>
          </p:cNvSpPr>
          <p:nvPr>
            <p:ph type="title"/>
          </p:nvPr>
        </p:nvSpPr>
        <p:spPr>
          <a:xfrm>
            <a:off x="1032933" y="4538133"/>
            <a:ext cx="10127192" cy="931341"/>
          </a:xfrm>
        </p:spPr>
        <p:txBody>
          <a:bodyPr vert="horz" lIns="91440" tIns="45720" rIns="91440" bIns="45720" rtlCol="0" anchor="b">
            <a:normAutofit/>
          </a:bodyPr>
          <a:lstStyle/>
          <a:p>
            <a:pPr algn="r"/>
            <a:r>
              <a:rPr lang="en-US" sz="4000" dirty="0"/>
              <a:t>Demo Day  - Planned flight path</a:t>
            </a:r>
          </a:p>
        </p:txBody>
      </p:sp>
      <p:pic>
        <p:nvPicPr>
          <p:cNvPr id="5" name="Picture 4" descr="Map&#10;&#10;Description automatically generated">
            <a:extLst>
              <a:ext uri="{FF2B5EF4-FFF2-40B4-BE49-F238E27FC236}">
                <a16:creationId xmlns:a16="http://schemas.microsoft.com/office/drawing/2014/main" id="{19172A4A-D158-3A46-BF36-A76E90C66CF8}"/>
              </a:ext>
            </a:extLst>
          </p:cNvPr>
          <p:cNvPicPr>
            <a:picLocks noChangeAspect="1"/>
          </p:cNvPicPr>
          <p:nvPr/>
        </p:nvPicPr>
        <p:blipFill rotWithShape="1">
          <a:blip r:embed="rId4"/>
          <a:srcRect t="11748" r="1" b="12189"/>
          <a:stretch/>
        </p:blipFill>
        <p:spPr>
          <a:xfrm>
            <a:off x="922867" y="645517"/>
            <a:ext cx="10346266" cy="373816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9376766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31" name="Picture 30">
            <a:extLst>
              <a:ext uri="{FF2B5EF4-FFF2-40B4-BE49-F238E27FC236}">
                <a16:creationId xmlns:a16="http://schemas.microsoft.com/office/drawing/2014/main" id="{887B6CC8-3E14-493D-A78F-075CD2E8616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pic>
        <p:nvPicPr>
          <p:cNvPr id="11" name="Picture 10" descr="A picture containing sky, outdoor, road, runway&#10;&#10;Description automatically generated">
            <a:extLst>
              <a:ext uri="{FF2B5EF4-FFF2-40B4-BE49-F238E27FC236}">
                <a16:creationId xmlns:a16="http://schemas.microsoft.com/office/drawing/2014/main" id="{1C1EADE9-3E27-7E48-9804-3106199318A0}"/>
              </a:ext>
            </a:extLst>
          </p:cNvPr>
          <p:cNvPicPr>
            <a:picLocks noChangeAspect="1"/>
          </p:cNvPicPr>
          <p:nvPr/>
        </p:nvPicPr>
        <p:blipFill rotWithShape="1">
          <a:blip r:embed="rId4"/>
          <a:srcRect l="5002" r="20229" b="2"/>
          <a:stretch/>
        </p:blipFill>
        <p:spPr>
          <a:xfrm>
            <a:off x="-3665" y="10"/>
            <a:ext cx="3417534" cy="3428015"/>
          </a:xfrm>
          <a:prstGeom prst="rect">
            <a:avLst/>
          </a:prstGeom>
        </p:spPr>
      </p:pic>
      <p:pic>
        <p:nvPicPr>
          <p:cNvPr id="7" name="Picture 6" descr="A picture containing road, outdoor&#10;&#10;Description automatically generated">
            <a:extLst>
              <a:ext uri="{FF2B5EF4-FFF2-40B4-BE49-F238E27FC236}">
                <a16:creationId xmlns:a16="http://schemas.microsoft.com/office/drawing/2014/main" id="{DE3C2962-C9EB-2944-AEC3-24A2FC6F15FC}"/>
              </a:ext>
            </a:extLst>
          </p:cNvPr>
          <p:cNvPicPr>
            <a:picLocks noChangeAspect="1"/>
          </p:cNvPicPr>
          <p:nvPr/>
        </p:nvPicPr>
        <p:blipFill rotWithShape="1">
          <a:blip r:embed="rId5"/>
          <a:srcRect l="16576" r="8655" b="2"/>
          <a:stretch/>
        </p:blipFill>
        <p:spPr>
          <a:xfrm>
            <a:off x="3411794" y="975"/>
            <a:ext cx="3417534" cy="3428025"/>
          </a:xfrm>
          <a:prstGeom prst="rect">
            <a:avLst/>
          </a:prstGeom>
        </p:spPr>
      </p:pic>
      <p:pic>
        <p:nvPicPr>
          <p:cNvPr id="5" name="Content Placeholder 4">
            <a:extLst>
              <a:ext uri="{FF2B5EF4-FFF2-40B4-BE49-F238E27FC236}">
                <a16:creationId xmlns:a16="http://schemas.microsoft.com/office/drawing/2014/main" id="{BE56F697-CE8A-054C-BD53-5D68ECC86D5B}"/>
              </a:ext>
            </a:extLst>
          </p:cNvPr>
          <p:cNvPicPr>
            <a:picLocks noChangeAspect="1"/>
          </p:cNvPicPr>
          <p:nvPr/>
        </p:nvPicPr>
        <p:blipFill rotWithShape="1">
          <a:blip r:embed="rId6"/>
          <a:srcRect r="-3" b="1147"/>
          <a:stretch/>
        </p:blipFill>
        <p:spPr>
          <a:xfrm>
            <a:off x="2944" y="3430686"/>
            <a:ext cx="3416854" cy="3429000"/>
          </a:xfrm>
          <a:prstGeom prst="rect">
            <a:avLst/>
          </a:prstGeom>
        </p:spPr>
      </p:pic>
      <p:pic>
        <p:nvPicPr>
          <p:cNvPr id="9" name="Picture 8">
            <a:extLst>
              <a:ext uri="{FF2B5EF4-FFF2-40B4-BE49-F238E27FC236}">
                <a16:creationId xmlns:a16="http://schemas.microsoft.com/office/drawing/2014/main" id="{973E0A69-0A5B-F141-BC58-67F7D3E56884}"/>
              </a:ext>
            </a:extLst>
          </p:cNvPr>
          <p:cNvPicPr>
            <a:picLocks noChangeAspect="1"/>
          </p:cNvPicPr>
          <p:nvPr/>
        </p:nvPicPr>
        <p:blipFill rotWithShape="1">
          <a:blip r:embed="rId7"/>
          <a:srcRect r="24485" b="3"/>
          <a:stretch/>
        </p:blipFill>
        <p:spPr>
          <a:xfrm rot="5400000">
            <a:off x="3404811" y="3435073"/>
            <a:ext cx="3429000" cy="3416854"/>
          </a:xfrm>
          <a:prstGeom prst="rect">
            <a:avLst/>
          </a:prstGeom>
        </p:spPr>
      </p:pic>
      <p:pic>
        <p:nvPicPr>
          <p:cNvPr id="33" name="Picture 32">
            <a:extLst>
              <a:ext uri="{FF2B5EF4-FFF2-40B4-BE49-F238E27FC236}">
                <a16:creationId xmlns:a16="http://schemas.microsoft.com/office/drawing/2014/main" id="{85A2A75E-1A28-4D5A-B042-F2748E394E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8">
            <a:extLst>
              <a:ext uri="{28A0092B-C50C-407E-A947-70E740481C1C}">
                <a14:useLocalDpi xmlns:a14="http://schemas.microsoft.com/office/drawing/2010/main" val="0"/>
              </a:ext>
            </a:extLst>
          </a:blip>
          <a:stretch>
            <a:fillRect/>
          </a:stretch>
        </p:blipFill>
        <p:spPr>
          <a:xfrm>
            <a:off x="7987" y="0"/>
            <a:ext cx="12188825" cy="6856214"/>
          </a:xfrm>
          <a:prstGeom prst="rect">
            <a:avLst/>
          </a:prstGeom>
        </p:spPr>
      </p:pic>
      <p:sp>
        <p:nvSpPr>
          <p:cNvPr id="2" name="Title 1">
            <a:extLst>
              <a:ext uri="{FF2B5EF4-FFF2-40B4-BE49-F238E27FC236}">
                <a16:creationId xmlns:a16="http://schemas.microsoft.com/office/drawing/2014/main" id="{B46EB0D0-DFB9-C147-9C75-B4A20C458816}"/>
              </a:ext>
            </a:extLst>
          </p:cNvPr>
          <p:cNvSpPr>
            <a:spLocks noGrp="1"/>
          </p:cNvSpPr>
          <p:nvPr>
            <p:ph type="title"/>
          </p:nvPr>
        </p:nvSpPr>
        <p:spPr>
          <a:xfrm>
            <a:off x="7553459" y="1964267"/>
            <a:ext cx="3606665" cy="2421464"/>
          </a:xfrm>
        </p:spPr>
        <p:txBody>
          <a:bodyPr vert="horz" lIns="91440" tIns="45720" rIns="91440" bIns="45720" rtlCol="0" anchor="b">
            <a:normAutofit/>
          </a:bodyPr>
          <a:lstStyle/>
          <a:p>
            <a:pPr algn="r"/>
            <a:r>
              <a:rPr lang="en-US" sz="4800" dirty="0"/>
              <a:t>Demo day – payload and upload</a:t>
            </a:r>
          </a:p>
        </p:txBody>
      </p:sp>
      <p:cxnSp>
        <p:nvCxnSpPr>
          <p:cNvPr id="35" name="Straight Connector 34">
            <a:extLst>
              <a:ext uri="{FF2B5EF4-FFF2-40B4-BE49-F238E27FC236}">
                <a16:creationId xmlns:a16="http://schemas.microsoft.com/office/drawing/2014/main" id="{C18B7D82-6683-46DD-8B3C-DD1173956F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90" y="3426338"/>
            <a:ext cx="6087381" cy="0"/>
          </a:xfrm>
          <a:prstGeom prst="line">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cxnSp>
      <p:cxnSp>
        <p:nvCxnSpPr>
          <p:cNvPr id="37" name="Straight Connector 36">
            <a:extLst>
              <a:ext uri="{FF2B5EF4-FFF2-40B4-BE49-F238E27FC236}">
                <a16:creationId xmlns:a16="http://schemas.microsoft.com/office/drawing/2014/main" id="{5BEF312B-E042-4CC1-AF02-16B3A3A8A76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99318" y="0"/>
            <a:ext cx="27512" cy="6858000"/>
          </a:xfrm>
          <a:prstGeom prst="line">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cxnSp>
      <p:cxnSp>
        <p:nvCxnSpPr>
          <p:cNvPr id="39" name="Straight Connector 38">
            <a:extLst>
              <a:ext uri="{FF2B5EF4-FFF2-40B4-BE49-F238E27FC236}">
                <a16:creationId xmlns:a16="http://schemas.microsoft.com/office/drawing/2014/main" id="{632D4349-8936-4F21-8E26-82CA4EB9E5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28648" y="0"/>
            <a:ext cx="680" cy="6858000"/>
          </a:xfrm>
          <a:prstGeom prst="line">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cxnSp>
    </p:spTree>
    <p:extLst>
      <p:ext uri="{BB962C8B-B14F-4D97-AF65-F5344CB8AC3E}">
        <p14:creationId xmlns:p14="http://schemas.microsoft.com/office/powerpoint/2010/main" val="3291774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ACA82-3487-3D43-A9B7-8801C82C17CE}"/>
              </a:ext>
            </a:extLst>
          </p:cNvPr>
          <p:cNvSpPr>
            <a:spLocks noGrp="1"/>
          </p:cNvSpPr>
          <p:nvPr>
            <p:ph type="title"/>
          </p:nvPr>
        </p:nvSpPr>
        <p:spPr>
          <a:xfrm>
            <a:off x="685801" y="609600"/>
            <a:ext cx="5219699" cy="1456267"/>
          </a:xfrm>
        </p:spPr>
        <p:txBody>
          <a:bodyPr>
            <a:normAutofit/>
          </a:bodyPr>
          <a:lstStyle/>
          <a:p>
            <a:r>
              <a:rPr lang="en-US" dirty="0"/>
              <a:t>Demo Day – Go For Launch</a:t>
            </a:r>
          </a:p>
        </p:txBody>
      </p:sp>
      <p:sp>
        <p:nvSpPr>
          <p:cNvPr id="9" name="Content Placeholder 8">
            <a:extLst>
              <a:ext uri="{FF2B5EF4-FFF2-40B4-BE49-F238E27FC236}">
                <a16:creationId xmlns:a16="http://schemas.microsoft.com/office/drawing/2014/main" id="{1D419E88-496E-4B3B-8A77-568D451ECCA2}"/>
              </a:ext>
            </a:extLst>
          </p:cNvPr>
          <p:cNvSpPr>
            <a:spLocks noGrp="1"/>
          </p:cNvSpPr>
          <p:nvPr>
            <p:ph idx="1"/>
          </p:nvPr>
        </p:nvSpPr>
        <p:spPr>
          <a:xfrm>
            <a:off x="685801" y="2142067"/>
            <a:ext cx="5219699" cy="3649133"/>
          </a:xfrm>
        </p:spPr>
        <p:txBody>
          <a:bodyPr>
            <a:normAutofit/>
          </a:bodyPr>
          <a:lstStyle/>
          <a:p>
            <a:r>
              <a:rPr lang="en-US" dirty="0"/>
              <a:t>Payload traveled over 110 miles east and gained an elevation of approximately 100,000 ft</a:t>
            </a:r>
          </a:p>
          <a:p>
            <a:r>
              <a:rPr lang="en-US" dirty="0"/>
              <a:t>With time traveled, troubleshooting, and communication, the team spent over 11 hours during the launch day for the testing of the system</a:t>
            </a:r>
          </a:p>
        </p:txBody>
      </p:sp>
      <p:pic>
        <p:nvPicPr>
          <p:cNvPr id="5" name="Content Placeholder 4">
            <a:extLst>
              <a:ext uri="{FF2B5EF4-FFF2-40B4-BE49-F238E27FC236}">
                <a16:creationId xmlns:a16="http://schemas.microsoft.com/office/drawing/2014/main" id="{47C7716E-73D0-F649-8985-5F4254C2DE6F}"/>
              </a:ext>
            </a:extLst>
          </p:cNvPr>
          <p:cNvPicPr>
            <a:picLocks noChangeAspect="1"/>
          </p:cNvPicPr>
          <p:nvPr/>
        </p:nvPicPr>
        <p:blipFill rotWithShape="1">
          <a:blip r:embed="rId3"/>
          <a:srcRect l="3356" r="24352" b="1"/>
          <a:stretch/>
        </p:blipFill>
        <p:spPr>
          <a:xfrm rot="5400000">
            <a:off x="6297152" y="540774"/>
            <a:ext cx="5250425" cy="5447070"/>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8681392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6B23A-7662-5B49-93A9-10E896E5014E}"/>
              </a:ext>
            </a:extLst>
          </p:cNvPr>
          <p:cNvSpPr>
            <a:spLocks noGrp="1"/>
          </p:cNvSpPr>
          <p:nvPr>
            <p:ph type="title"/>
          </p:nvPr>
        </p:nvSpPr>
        <p:spPr>
          <a:xfrm>
            <a:off x="6846083" y="609600"/>
            <a:ext cx="3971143" cy="1456267"/>
          </a:xfrm>
        </p:spPr>
        <p:txBody>
          <a:bodyPr>
            <a:normAutofit/>
          </a:bodyPr>
          <a:lstStyle/>
          <a:p>
            <a:pPr>
              <a:lnSpc>
                <a:spcPct val="90000"/>
              </a:lnSpc>
            </a:pPr>
            <a:r>
              <a:rPr lang="en-US" sz="3300"/>
              <a:t>Demo Day – Searching for signal</a:t>
            </a:r>
          </a:p>
        </p:txBody>
      </p:sp>
      <p:pic>
        <p:nvPicPr>
          <p:cNvPr id="7" name="Picture 6">
            <a:extLst>
              <a:ext uri="{FF2B5EF4-FFF2-40B4-BE49-F238E27FC236}">
                <a16:creationId xmlns:a16="http://schemas.microsoft.com/office/drawing/2014/main" id="{EF09619D-5E5F-3F47-87F6-63084D26CD34}"/>
              </a:ext>
            </a:extLst>
          </p:cNvPr>
          <p:cNvPicPr>
            <a:picLocks noChangeAspect="1"/>
          </p:cNvPicPr>
          <p:nvPr/>
        </p:nvPicPr>
        <p:blipFill rotWithShape="1">
          <a:blip r:embed="rId3"/>
          <a:srcRect t="22887" r="-2" b="12733"/>
          <a:stretch/>
        </p:blipFill>
        <p:spPr>
          <a:xfrm>
            <a:off x="-3665" y="10"/>
            <a:ext cx="3056158" cy="2623343"/>
          </a:xfrm>
          <a:prstGeom prst="rect">
            <a:avLst/>
          </a:prstGeom>
        </p:spPr>
      </p:pic>
      <p:pic>
        <p:nvPicPr>
          <p:cNvPr id="5" name="Picture 4" descr="A picture containing person, person&#10;&#10;Description automatically generated">
            <a:extLst>
              <a:ext uri="{FF2B5EF4-FFF2-40B4-BE49-F238E27FC236}">
                <a16:creationId xmlns:a16="http://schemas.microsoft.com/office/drawing/2014/main" id="{D0ED36A8-821F-4748-A34A-485DB97F31B9}"/>
              </a:ext>
            </a:extLst>
          </p:cNvPr>
          <p:cNvPicPr>
            <a:picLocks noChangeAspect="1"/>
          </p:cNvPicPr>
          <p:nvPr/>
        </p:nvPicPr>
        <p:blipFill rotWithShape="1">
          <a:blip r:embed="rId4"/>
          <a:srcRect t="3512" r="5" b="32127"/>
          <a:stretch/>
        </p:blipFill>
        <p:spPr>
          <a:xfrm>
            <a:off x="3052494" y="975"/>
            <a:ext cx="3056852" cy="2623353"/>
          </a:xfrm>
          <a:prstGeom prst="rect">
            <a:avLst/>
          </a:prstGeom>
        </p:spPr>
      </p:pic>
      <p:pic>
        <p:nvPicPr>
          <p:cNvPr id="9" name="Picture 8" descr="A picture containing sky, outdoor, car&#10;&#10;Description automatically generated">
            <a:extLst>
              <a:ext uri="{FF2B5EF4-FFF2-40B4-BE49-F238E27FC236}">
                <a16:creationId xmlns:a16="http://schemas.microsoft.com/office/drawing/2014/main" id="{82DA52B6-491B-304A-815F-6E525C8D03A9}"/>
              </a:ext>
            </a:extLst>
          </p:cNvPr>
          <p:cNvPicPr>
            <a:picLocks noChangeAspect="1"/>
          </p:cNvPicPr>
          <p:nvPr/>
        </p:nvPicPr>
        <p:blipFill rotWithShape="1">
          <a:blip r:embed="rId5"/>
          <a:srcRect t="7376"/>
          <a:stretch/>
        </p:blipFill>
        <p:spPr>
          <a:xfrm>
            <a:off x="-1590" y="2624328"/>
            <a:ext cx="6094411" cy="4233672"/>
          </a:xfrm>
          <a:prstGeom prst="rect">
            <a:avLst/>
          </a:prstGeom>
        </p:spPr>
      </p:pic>
      <p:cxnSp>
        <p:nvCxnSpPr>
          <p:cNvPr id="14" name="Straight Connector 13">
            <a:extLst>
              <a:ext uri="{FF2B5EF4-FFF2-40B4-BE49-F238E27FC236}">
                <a16:creationId xmlns:a16="http://schemas.microsoft.com/office/drawing/2014/main" id="{1746A44C-DD84-42A8-8633-CAD83CEDDFA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2821" y="0"/>
            <a:ext cx="680" cy="6858000"/>
          </a:xfrm>
          <a:prstGeom prst="line">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cxnSp>
      <p:cxnSp>
        <p:nvCxnSpPr>
          <p:cNvPr id="16" name="Straight Connector 15">
            <a:extLst>
              <a:ext uri="{FF2B5EF4-FFF2-40B4-BE49-F238E27FC236}">
                <a16:creationId xmlns:a16="http://schemas.microsoft.com/office/drawing/2014/main" id="{25B1F4F4-74A7-4FA4-AAB9-D8907E7AC6C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90" y="2624328"/>
            <a:ext cx="6094411" cy="0"/>
          </a:xfrm>
          <a:prstGeom prst="line">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cxnSp>
      <p:cxnSp>
        <p:nvCxnSpPr>
          <p:cNvPr id="18" name="Straight Connector 17">
            <a:extLst>
              <a:ext uri="{FF2B5EF4-FFF2-40B4-BE49-F238E27FC236}">
                <a16:creationId xmlns:a16="http://schemas.microsoft.com/office/drawing/2014/main" id="{A403AC02-D206-4063-981D-20B6789C6A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038737" y="0"/>
            <a:ext cx="13756" cy="2624328"/>
          </a:xfrm>
          <a:prstGeom prst="line">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cxnSp>
      <p:sp>
        <p:nvSpPr>
          <p:cNvPr id="3" name="Content Placeholder 2">
            <a:extLst>
              <a:ext uri="{FF2B5EF4-FFF2-40B4-BE49-F238E27FC236}">
                <a16:creationId xmlns:a16="http://schemas.microsoft.com/office/drawing/2014/main" id="{D75E7AE2-E528-974D-B51E-A5F0BAAF863D}"/>
              </a:ext>
            </a:extLst>
          </p:cNvPr>
          <p:cNvSpPr>
            <a:spLocks noGrp="1"/>
          </p:cNvSpPr>
          <p:nvPr>
            <p:ph idx="1"/>
          </p:nvPr>
        </p:nvSpPr>
        <p:spPr>
          <a:xfrm>
            <a:off x="6846083" y="2142067"/>
            <a:ext cx="3971143" cy="3649133"/>
          </a:xfrm>
        </p:spPr>
        <p:txBody>
          <a:bodyPr>
            <a:normAutofit/>
          </a:bodyPr>
          <a:lstStyle/>
          <a:p>
            <a:pPr>
              <a:lnSpc>
                <a:spcPct val="90000"/>
              </a:lnSpc>
            </a:pPr>
            <a:r>
              <a:rPr lang="en-US" sz="1400" dirty="0"/>
              <a:t>Justin headed the ground crew using an azimuth calculator to direct the antenna towards the payload in the hopes of downloading the relevant information from the balloon satellite</a:t>
            </a:r>
          </a:p>
          <a:p>
            <a:pPr lvl="1">
              <a:lnSpc>
                <a:spcPct val="90000"/>
              </a:lnSpc>
            </a:pPr>
            <a:r>
              <a:rPr lang="en-US" sz="1400" dirty="0"/>
              <a:t>Was only able to get one ping of a signal, not able to download any of the relevant information</a:t>
            </a:r>
          </a:p>
          <a:p>
            <a:pPr lvl="1">
              <a:lnSpc>
                <a:spcPct val="90000"/>
              </a:lnSpc>
            </a:pPr>
            <a:r>
              <a:rPr lang="en-US" sz="1400"/>
              <a:t>Could be due to the link budget (not accounting for sensitivity of the antenna, available power, directional positioning of the antenna)</a:t>
            </a:r>
          </a:p>
          <a:p>
            <a:pPr lvl="1">
              <a:lnSpc>
                <a:spcPct val="90000"/>
              </a:lnSpc>
            </a:pPr>
            <a:r>
              <a:rPr lang="en-US" sz="1400" dirty="0"/>
              <a:t>When the system landed the team was able to get a signal and download some of the relevant data according to the logger protocol developed by Justin and Lucas</a:t>
            </a:r>
          </a:p>
        </p:txBody>
      </p:sp>
    </p:spTree>
    <p:extLst>
      <p:ext uri="{BB962C8B-B14F-4D97-AF65-F5344CB8AC3E}">
        <p14:creationId xmlns:p14="http://schemas.microsoft.com/office/powerpoint/2010/main" val="39095684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78AA9-20BD-C94D-ACF4-CDF1E56D9A6D}"/>
              </a:ext>
            </a:extLst>
          </p:cNvPr>
          <p:cNvSpPr>
            <a:spLocks noGrp="1"/>
          </p:cNvSpPr>
          <p:nvPr>
            <p:ph type="title"/>
          </p:nvPr>
        </p:nvSpPr>
        <p:spPr>
          <a:xfrm>
            <a:off x="685801" y="1030289"/>
            <a:ext cx="6814749" cy="1035578"/>
          </a:xfrm>
        </p:spPr>
        <p:txBody>
          <a:bodyPr>
            <a:normAutofit/>
          </a:bodyPr>
          <a:lstStyle/>
          <a:p>
            <a:r>
              <a:rPr lang="en-US"/>
              <a:t>Demo Day – Payload recovery</a:t>
            </a:r>
          </a:p>
        </p:txBody>
      </p:sp>
      <p:sp>
        <p:nvSpPr>
          <p:cNvPr id="3" name="Content Placeholder 2">
            <a:extLst>
              <a:ext uri="{FF2B5EF4-FFF2-40B4-BE49-F238E27FC236}">
                <a16:creationId xmlns:a16="http://schemas.microsoft.com/office/drawing/2014/main" id="{F64288AE-A3FA-E54C-8785-E864506F409C}"/>
              </a:ext>
            </a:extLst>
          </p:cNvPr>
          <p:cNvSpPr>
            <a:spLocks noGrp="1"/>
          </p:cNvSpPr>
          <p:nvPr>
            <p:ph idx="1"/>
          </p:nvPr>
        </p:nvSpPr>
        <p:spPr>
          <a:xfrm>
            <a:off x="685801" y="2142067"/>
            <a:ext cx="6814749" cy="3649133"/>
          </a:xfrm>
        </p:spPr>
        <p:txBody>
          <a:bodyPr>
            <a:normAutofit/>
          </a:bodyPr>
          <a:lstStyle/>
          <a:p>
            <a:r>
              <a:rPr lang="en-US" dirty="0"/>
              <a:t>The payload was successfully recovered with no internal damage due to excess heat or freezing </a:t>
            </a:r>
          </a:p>
          <a:p>
            <a:r>
              <a:rPr lang="en-US" dirty="0"/>
              <a:t>The team experienced no issues with pressure differential due to venting</a:t>
            </a:r>
          </a:p>
          <a:p>
            <a:r>
              <a:rPr lang="en-US" dirty="0"/>
              <a:t>All components worked normally after launch and the team was able to recover the data that was not transmitted with the logger tool, providing crucial information for the internal components when exposed to the elements</a:t>
            </a:r>
          </a:p>
        </p:txBody>
      </p:sp>
      <p:pic>
        <p:nvPicPr>
          <p:cNvPr id="11" name="Picture 10" descr="A picture containing outdoor, person&#10;&#10;Description automatically generated">
            <a:extLst>
              <a:ext uri="{FF2B5EF4-FFF2-40B4-BE49-F238E27FC236}">
                <a16:creationId xmlns:a16="http://schemas.microsoft.com/office/drawing/2014/main" id="{FC73C6F7-C2D6-1241-8A52-79F73CECB4E7}"/>
              </a:ext>
            </a:extLst>
          </p:cNvPr>
          <p:cNvPicPr>
            <a:picLocks noChangeAspect="1"/>
          </p:cNvPicPr>
          <p:nvPr/>
        </p:nvPicPr>
        <p:blipFill>
          <a:blip r:embed="rId3"/>
          <a:stretch>
            <a:fillRect/>
          </a:stretch>
        </p:blipFill>
        <p:spPr>
          <a:xfrm rot="5400000">
            <a:off x="8688988" y="1319611"/>
            <a:ext cx="2314574" cy="1735930"/>
          </a:xfrm>
          <a:prstGeom prst="roundRect">
            <a:avLst>
              <a:gd name="adj" fmla="val 7306"/>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pic>
        <p:nvPicPr>
          <p:cNvPr id="9" name="Picture 8" descr="A picture containing grass, outdoor&#10;&#10;Description automatically generated">
            <a:extLst>
              <a:ext uri="{FF2B5EF4-FFF2-40B4-BE49-F238E27FC236}">
                <a16:creationId xmlns:a16="http://schemas.microsoft.com/office/drawing/2014/main" id="{C70BC3F5-FC42-934A-AB48-9BB0F8B7D99A}"/>
              </a:ext>
            </a:extLst>
          </p:cNvPr>
          <p:cNvPicPr>
            <a:picLocks noChangeAspect="1"/>
          </p:cNvPicPr>
          <p:nvPr/>
        </p:nvPicPr>
        <p:blipFill>
          <a:blip r:embed="rId4"/>
          <a:stretch>
            <a:fillRect/>
          </a:stretch>
        </p:blipFill>
        <p:spPr>
          <a:xfrm rot="5400000">
            <a:off x="8688988" y="3797698"/>
            <a:ext cx="2314574" cy="1735930"/>
          </a:xfrm>
          <a:prstGeom prst="roundRect">
            <a:avLst>
              <a:gd name="adj" fmla="val 7306"/>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9684797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99501-7CA9-8D45-B650-D39CFCD936D4}"/>
              </a:ext>
            </a:extLst>
          </p:cNvPr>
          <p:cNvSpPr>
            <a:spLocks noGrp="1"/>
          </p:cNvSpPr>
          <p:nvPr>
            <p:ph type="title"/>
          </p:nvPr>
        </p:nvSpPr>
        <p:spPr>
          <a:xfrm>
            <a:off x="6717278" y="1030288"/>
            <a:ext cx="4099947" cy="1035579"/>
          </a:xfrm>
        </p:spPr>
        <p:txBody>
          <a:bodyPr>
            <a:normAutofit/>
          </a:bodyPr>
          <a:lstStyle/>
          <a:p>
            <a:pPr>
              <a:lnSpc>
                <a:spcPct val="90000"/>
              </a:lnSpc>
            </a:pPr>
            <a:r>
              <a:rPr lang="en-US" sz="3300"/>
              <a:t>Demo Day – Launch Day Thoughts</a:t>
            </a:r>
          </a:p>
        </p:txBody>
      </p:sp>
      <p:pic>
        <p:nvPicPr>
          <p:cNvPr id="7" name="Picture 6">
            <a:extLst>
              <a:ext uri="{FF2B5EF4-FFF2-40B4-BE49-F238E27FC236}">
                <a16:creationId xmlns:a16="http://schemas.microsoft.com/office/drawing/2014/main" id="{8F96A567-0B93-0449-B26A-0EA44AED495F}"/>
              </a:ext>
            </a:extLst>
          </p:cNvPr>
          <p:cNvPicPr>
            <a:picLocks noChangeAspect="1"/>
          </p:cNvPicPr>
          <p:nvPr/>
        </p:nvPicPr>
        <p:blipFill>
          <a:blip r:embed="rId3"/>
          <a:stretch>
            <a:fillRect/>
          </a:stretch>
        </p:blipFill>
        <p:spPr>
          <a:xfrm rot="5400000">
            <a:off x="2044688" y="-407956"/>
            <a:ext cx="2692424" cy="4786532"/>
          </a:xfrm>
          <a:prstGeom prst="roundRect">
            <a:avLst>
              <a:gd name="adj" fmla="val 6267"/>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pic>
        <p:nvPicPr>
          <p:cNvPr id="5" name="Picture 4" descr="A picture containing text, dining table&#10;&#10;Description automatically generated">
            <a:extLst>
              <a:ext uri="{FF2B5EF4-FFF2-40B4-BE49-F238E27FC236}">
                <a16:creationId xmlns:a16="http://schemas.microsoft.com/office/drawing/2014/main" id="{4BA34E6C-6633-BC42-9909-EA26008B589E}"/>
              </a:ext>
            </a:extLst>
          </p:cNvPr>
          <p:cNvPicPr>
            <a:picLocks noChangeAspect="1"/>
          </p:cNvPicPr>
          <p:nvPr/>
        </p:nvPicPr>
        <p:blipFill>
          <a:blip r:embed="rId4"/>
          <a:stretch>
            <a:fillRect/>
          </a:stretch>
        </p:blipFill>
        <p:spPr>
          <a:xfrm>
            <a:off x="997634" y="3522111"/>
            <a:ext cx="4786531" cy="2692424"/>
          </a:xfrm>
          <a:prstGeom prst="roundRect">
            <a:avLst>
              <a:gd name="adj" fmla="val 6267"/>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3" name="Content Placeholder 2">
            <a:extLst>
              <a:ext uri="{FF2B5EF4-FFF2-40B4-BE49-F238E27FC236}">
                <a16:creationId xmlns:a16="http://schemas.microsoft.com/office/drawing/2014/main" id="{01F41A8D-42AF-7745-A1F4-DA62C32638EF}"/>
              </a:ext>
            </a:extLst>
          </p:cNvPr>
          <p:cNvSpPr>
            <a:spLocks noGrp="1"/>
          </p:cNvSpPr>
          <p:nvPr>
            <p:ph idx="1"/>
          </p:nvPr>
        </p:nvSpPr>
        <p:spPr>
          <a:xfrm>
            <a:off x="6717278" y="2142067"/>
            <a:ext cx="4099947" cy="3649133"/>
          </a:xfrm>
        </p:spPr>
        <p:txBody>
          <a:bodyPr>
            <a:normAutofit/>
          </a:bodyPr>
          <a:lstStyle/>
          <a:p>
            <a:r>
              <a:rPr lang="en-US" dirty="0"/>
              <a:t>Better communication between members regarding expectations, deliverables, and goals</a:t>
            </a:r>
          </a:p>
          <a:p>
            <a:r>
              <a:rPr lang="en-US" dirty="0"/>
              <a:t>Allocation of taskings and resources should better match the team members and reflect their assigned roles</a:t>
            </a:r>
          </a:p>
          <a:p>
            <a:r>
              <a:rPr lang="en-US" dirty="0"/>
              <a:t>Reanalyze link budget with better antenna and power tools internal to the raspberry pi</a:t>
            </a:r>
          </a:p>
          <a:p>
            <a:r>
              <a:rPr lang="en-US" dirty="0"/>
              <a:t>Space is hard</a:t>
            </a:r>
          </a:p>
        </p:txBody>
      </p:sp>
    </p:spTree>
    <p:extLst>
      <p:ext uri="{BB962C8B-B14F-4D97-AF65-F5344CB8AC3E}">
        <p14:creationId xmlns:p14="http://schemas.microsoft.com/office/powerpoint/2010/main" val="312561869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otalTime>37</TotalTime>
  <Words>471</Words>
  <Application>Microsoft Macintosh PowerPoint</Application>
  <PresentationFormat>Widescreen</PresentationFormat>
  <Paragraphs>44</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Celestial</vt:lpstr>
      <vt:lpstr>02 Nov 2020 – Sprint 05 and Demo day</vt:lpstr>
      <vt:lpstr>Previous Sprint</vt:lpstr>
      <vt:lpstr>Current Sprint</vt:lpstr>
      <vt:lpstr>Demo Day  - Planned flight path</vt:lpstr>
      <vt:lpstr>Demo day – payload and upload</vt:lpstr>
      <vt:lpstr>Demo Day – Go For Launch</vt:lpstr>
      <vt:lpstr>Demo Day – Searching for signal</vt:lpstr>
      <vt:lpstr>Demo Day – Payload recovery</vt:lpstr>
      <vt:lpstr>Demo Day – Launch Day Thoughts</vt:lpstr>
      <vt:lpstr>What’s Next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02 Nov 2020 – Sprint 05 and Demo day</dc:title>
  <dc:creator>StCyr, Logan</dc:creator>
  <cp:lastModifiedBy>StCyr, Logan</cp:lastModifiedBy>
  <cp:revision>4</cp:revision>
  <dcterms:created xsi:type="dcterms:W3CDTF">2020-11-02T00:05:27Z</dcterms:created>
  <dcterms:modified xsi:type="dcterms:W3CDTF">2020-11-02T23:25:18Z</dcterms:modified>
</cp:coreProperties>
</file>

<file path=docProps/thumbnail.jpeg>
</file>